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Amatic SC"/>
      <p:regular r:id="rId16"/>
      <p:bold r:id="rId17"/>
    </p:embeddedFont>
    <p:embeddedFont>
      <p:font typeface="Source Code Pr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SourceCodePr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AmaticSC-bold.fntdata"/><Relationship Id="rId16" Type="http://schemas.openxmlformats.org/officeDocument/2006/relationships/font" Target="fonts/AmaticSC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SourceCodePro-bold.fntdata"/><Relationship Id="rId6" Type="http://schemas.openxmlformats.org/officeDocument/2006/relationships/slide" Target="slides/slide1.xml"/><Relationship Id="rId18" Type="http://schemas.openxmlformats.org/officeDocument/2006/relationships/font" Target="fonts/SourceCodePr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7f03d9e02b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7f03d9e02b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7f03d9e02b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7f03d9e02b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7f03d9e02b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7f03d9e02b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7f03d9e02b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7f03d9e02b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7f03d9e02b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7f03d9e02b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7f03d9e02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7f03d9e02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7f03d9e02b_2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7f03d9e02b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7f03d9e02b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7f03d9e02b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7f03d9e02b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7f03d9e02b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210125" y="392150"/>
            <a:ext cx="56223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AirLeash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Amor, Sem AMARRAS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73650" y="3890400"/>
            <a:ext cx="5658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Pedro Henrique Tenorio Magalhães Oliveira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Petersson Matos Cardoso Santana</a:t>
            </a:r>
            <a:endParaRPr/>
          </a:p>
        </p:txBody>
      </p:sp>
      <p:pic>
        <p:nvPicPr>
          <p:cNvPr id="58" name="Google Shape;58;p13" title="Gemini_Generated_Image_tik38dtik38dtik3.png"/>
          <p:cNvPicPr preferRelativeResize="0"/>
          <p:nvPr/>
        </p:nvPicPr>
        <p:blipFill rotWithShape="1">
          <a:blip r:embed="rId3">
            <a:alphaModFix/>
          </a:blip>
          <a:srcRect b="0" l="22528" r="21583" t="0"/>
          <a:stretch/>
        </p:blipFill>
        <p:spPr>
          <a:xfrm>
            <a:off x="0" y="0"/>
            <a:ext cx="28745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</a:t>
            </a:r>
            <a:endParaRPr/>
          </a:p>
        </p:txBody>
      </p:sp>
      <p:sp>
        <p:nvSpPr>
          <p:cNvPr id="138" name="Google Shape;13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000" y="933650"/>
            <a:ext cx="5327375" cy="385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B3B3B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Índice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Desafio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Soluções Atuais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Nossa solução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 coleira Inteligente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Como Funciona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Por Dentro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Porque Utilizar o RSSI?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Pontos de Melhoria</a:t>
            </a:r>
            <a:endParaRPr/>
          </a:p>
        </p:txBody>
      </p:sp>
      <p:pic>
        <p:nvPicPr>
          <p:cNvPr id="66" name="Google Shape;66;p14" title="husky.png"/>
          <p:cNvPicPr preferRelativeResize="0"/>
          <p:nvPr/>
        </p:nvPicPr>
        <p:blipFill rotWithShape="1">
          <a:blip r:embed="rId3">
            <a:alphaModFix/>
          </a:blip>
          <a:srcRect b="0" l="22791" r="19478" t="0"/>
          <a:stretch/>
        </p:blipFill>
        <p:spPr>
          <a:xfrm>
            <a:off x="6174625" y="0"/>
            <a:ext cx="29693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Desafio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9925" y="0"/>
            <a:ext cx="53108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/>
          <p:nvPr/>
        </p:nvSpPr>
        <p:spPr>
          <a:xfrm>
            <a:off x="159050" y="1623900"/>
            <a:ext cx="2727300" cy="18957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latin typeface="Impact"/>
                <a:ea typeface="Impact"/>
                <a:cs typeface="Impact"/>
                <a:sym typeface="Impact"/>
              </a:rPr>
              <a:t>Natureza Canina</a:t>
            </a:r>
            <a:endParaRPr sz="15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Code Pro"/>
                <a:ea typeface="Source Code Pro"/>
                <a:cs typeface="Source Code Pro"/>
                <a:sym typeface="Source Code Pro"/>
              </a:rPr>
              <a:t>Instinto Explorador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Code Pro"/>
                <a:ea typeface="Source Code Pro"/>
                <a:cs typeface="Source Code Pro"/>
                <a:sym typeface="Source Code Pro"/>
              </a:rPr>
              <a:t>Compreensão Limitada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Code Pro"/>
                <a:ea typeface="Source Code Pro"/>
                <a:cs typeface="Source Code Pro"/>
                <a:sym typeface="Source Code Pro"/>
              </a:rPr>
              <a:t>Noção de Território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6194325" y="1623900"/>
            <a:ext cx="2727300" cy="18957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latin typeface="Impact"/>
                <a:ea typeface="Impact"/>
                <a:cs typeface="Impact"/>
                <a:sym typeface="Impact"/>
              </a:rPr>
              <a:t>Problemas</a:t>
            </a:r>
            <a:endParaRPr sz="15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Code Pro"/>
                <a:ea typeface="Source Code Pro"/>
                <a:cs typeface="Source Code Pro"/>
                <a:sym typeface="Source Code Pro"/>
              </a:rPr>
              <a:t>Dificuldade em delimitar áreas seguras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Code Pro"/>
                <a:ea typeface="Source Code Pro"/>
                <a:cs typeface="Source Code Pro"/>
                <a:sym typeface="Source Code Pro"/>
              </a:rPr>
              <a:t>Perda e Acidentes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Code Pro"/>
                <a:ea typeface="Source Code Pro"/>
                <a:cs typeface="Source Code Pro"/>
                <a:sym typeface="Source Code Pro"/>
              </a:rPr>
              <a:t>Comunicação Ineficaz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cxnSp>
        <p:nvCxnSpPr>
          <p:cNvPr id="77" name="Google Shape;77;p15"/>
          <p:cNvCxnSpPr/>
          <p:nvPr/>
        </p:nvCxnSpPr>
        <p:spPr>
          <a:xfrm>
            <a:off x="6210975" y="2018736"/>
            <a:ext cx="269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" name="Google Shape;78;p15"/>
          <p:cNvCxnSpPr/>
          <p:nvPr/>
        </p:nvCxnSpPr>
        <p:spPr>
          <a:xfrm>
            <a:off x="163550" y="2018585"/>
            <a:ext cx="274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 b="19233" l="0" r="0" t="8075"/>
          <a:stretch/>
        </p:blipFill>
        <p:spPr>
          <a:xfrm>
            <a:off x="5529650" y="0"/>
            <a:ext cx="3614350" cy="17537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Soluções atuais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093850"/>
            <a:ext cx="8520600" cy="4049400"/>
          </a:xfrm>
          <a:prstGeom prst="rect">
            <a:avLst/>
          </a:prstGeom>
          <a:effectLst>
            <a:outerShdw blurRad="1428750" rotWithShape="0" algn="bl">
              <a:srgbClr val="000000">
                <a:alpha val="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15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Limitações da Coleira Tradicional</a:t>
            </a:r>
            <a:endParaRPr b="1" sz="415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accent1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lang="pt-BR">
                <a:solidFill>
                  <a:schemeClr val="lt2"/>
                </a:solidFill>
              </a:rPr>
              <a:t>Coleiras tradicionais podem apertar ou machucar o animal em movimentos bruscos</a:t>
            </a:r>
            <a:endParaRPr>
              <a:solidFill>
                <a:schemeClr val="lt2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lang="pt-BR">
                <a:solidFill>
                  <a:schemeClr val="lt2"/>
                </a:solidFill>
              </a:rPr>
              <a:t>Restrição dos movimentos para você e seu pet</a:t>
            </a:r>
            <a:br>
              <a:rPr lang="pt-BR">
                <a:solidFill>
                  <a:schemeClr val="lt2"/>
                </a:solidFill>
              </a:rPr>
            </a:b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42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Os Desafios do Adestramento</a:t>
            </a:r>
            <a:endParaRPr b="1" sz="42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accent1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b="1" lang="pt-BR">
                <a:solidFill>
                  <a:schemeClr val="lt2"/>
                </a:solidFill>
              </a:rPr>
              <a:t>Tempo e Paciência:</a:t>
            </a:r>
            <a:r>
              <a:rPr lang="pt-BR">
                <a:solidFill>
                  <a:schemeClr val="lt2"/>
                </a:solidFill>
              </a:rPr>
              <a:t> O adestramento tradicional é um processo longo e gradual. Os resultados não são imediatos, o que pode desmotivar o tutor.</a:t>
            </a:r>
            <a:endParaRPr>
              <a:solidFill>
                <a:schemeClr val="lt2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b="1" lang="pt-BR">
                <a:solidFill>
                  <a:schemeClr val="lt2"/>
                </a:solidFill>
              </a:rPr>
              <a:t>Falta de Consistência:</a:t>
            </a:r>
            <a:r>
              <a:rPr lang="pt-BR">
                <a:solidFill>
                  <a:schemeClr val="lt2"/>
                </a:solidFill>
              </a:rPr>
              <a:t> Requer disciplina e repetição. No entanto, muitos tutores não conseguem manter uma rotina adequada, o que compromete a eficácia do treinamento.</a:t>
            </a:r>
            <a:endParaRPr>
              <a:solidFill>
                <a:schemeClr val="lt2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b="1" lang="pt-BR">
                <a:solidFill>
                  <a:schemeClr val="lt2"/>
                </a:solidFill>
              </a:rPr>
              <a:t>Métodos Invasivos:</a:t>
            </a:r>
            <a:r>
              <a:rPr lang="pt-BR">
                <a:solidFill>
                  <a:schemeClr val="lt2"/>
                </a:solidFill>
              </a:rPr>
              <a:t> Coleiras com choques ou sprays de água, mesmo que leves, podem causar dor e trauma ao cão, além de gerar medo e ansiedade, comprometendo o bem-estar do animal.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86" name="Google Shape;8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0" y="28322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Nossa Solução: A Coleira Inteligente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0" y="1228675"/>
            <a:ext cx="6022800" cy="39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-322094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ct val="100000"/>
              <a:buChar char="●"/>
            </a:pPr>
            <a:r>
              <a:rPr b="1" lang="pt-BR" sz="2677">
                <a:solidFill>
                  <a:srgbClr val="1F1F1F"/>
                </a:solidFill>
              </a:rPr>
              <a:t>Adestramento Gentil e Eficaz:</a:t>
            </a:r>
            <a:r>
              <a:rPr lang="pt-BR" sz="2677">
                <a:solidFill>
                  <a:srgbClr val="1F1F1F"/>
                </a:solidFill>
              </a:rPr>
              <a:t> A coleira utiliza um sinal auditivo para indicar ao cão que ele está se afastando. É um método de adestramento que ensina o limite sem puxões, choques ou violência, respeitando o bem-estar do animal.</a:t>
            </a:r>
            <a:endParaRPr sz="2677"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77">
              <a:solidFill>
                <a:srgbClr val="1F1F1F"/>
              </a:solidFill>
            </a:endParaRPr>
          </a:p>
          <a:p>
            <a:pPr indent="-322094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ct val="100000"/>
              <a:buChar char="●"/>
            </a:pPr>
            <a:r>
              <a:rPr b="1" lang="pt-BR" sz="2677">
                <a:solidFill>
                  <a:srgbClr val="1F1F1F"/>
                </a:solidFill>
              </a:rPr>
              <a:t>Comunicação Direta e a Distância:</a:t>
            </a:r>
            <a:r>
              <a:rPr lang="pt-BR" sz="2677">
                <a:solidFill>
                  <a:srgbClr val="1F1F1F"/>
                </a:solidFill>
              </a:rPr>
              <a:t> A coleira age por conta própria, monitorando o sinal Bluetooth. Não depende da força ou da atenção constante do tutor, garantindo que o cão receba a informação de limite no momento exato em que precisa.</a:t>
            </a:r>
            <a:endParaRPr sz="2677"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77">
              <a:solidFill>
                <a:srgbClr val="1F1F1F"/>
              </a:solidFill>
            </a:endParaRPr>
          </a:p>
          <a:p>
            <a:pPr indent="-322094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ct val="100000"/>
              <a:buChar char="●"/>
            </a:pPr>
            <a:r>
              <a:rPr b="1" lang="pt-BR" sz="2677">
                <a:solidFill>
                  <a:srgbClr val="1F1F1F"/>
                </a:solidFill>
              </a:rPr>
              <a:t>Liberdade com Segurança:</a:t>
            </a:r>
            <a:r>
              <a:rPr lang="pt-BR" sz="2677">
                <a:solidFill>
                  <a:srgbClr val="1F1F1F"/>
                </a:solidFill>
              </a:rPr>
              <a:t> Permite que o cão explore com autonomia dentro de um raio de segurança, dando a ele a liberdade que precisa. Para você, é a tranquilidade de saber que seu pet está seguro, sem abrir mão de passeios e brincadeiras.</a:t>
            </a:r>
            <a:endParaRPr>
              <a:solidFill>
                <a:srgbClr val="1F1F1F"/>
              </a:solidFill>
            </a:endParaRPr>
          </a:p>
        </p:txBody>
      </p:sp>
      <p:sp>
        <p:nvSpPr>
          <p:cNvPr id="93" name="Google Shape;9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8351" y="-105825"/>
            <a:ext cx="2758400" cy="275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8350" y="2385100"/>
            <a:ext cx="2758400" cy="27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b="8768" l="4345" r="4935" t="7800"/>
          <a:stretch/>
        </p:blipFill>
        <p:spPr>
          <a:xfrm>
            <a:off x="4891250" y="1018650"/>
            <a:ext cx="4069924" cy="374265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Nossa Solução: como funciona?</a:t>
            </a:r>
            <a:endParaRPr/>
          </a:p>
        </p:txBody>
      </p:sp>
      <p:sp>
        <p:nvSpPr>
          <p:cNvPr id="102" name="Google Shape;10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252425" y="1228675"/>
            <a:ext cx="3921600" cy="36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-272256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61111"/>
              <a:buFont typeface="Arial"/>
              <a:buAutoNum type="arabicPeriod"/>
            </a:pPr>
            <a:r>
              <a:rPr b="1" lang="pt-BR"/>
              <a:t>Conexão Inteligente:</a:t>
            </a:r>
            <a:r>
              <a:rPr lang="pt-BR"/>
              <a:t> A coleira e o celular se conectam via Bluetooth. Um LED na coleira acende, confirmando que a conexão está ativa.</a:t>
            </a:r>
            <a:endParaRPr/>
          </a:p>
          <a:p>
            <a:pPr indent="-272256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1111"/>
              <a:buFont typeface="Arial"/>
              <a:buAutoNum type="arabicPeriod"/>
            </a:pPr>
            <a:r>
              <a:rPr b="1" lang="pt-BR"/>
              <a:t>Monitoramento Constante:</a:t>
            </a:r>
            <a:r>
              <a:rPr lang="pt-BR"/>
              <a:t> A coleira mede a intensidade do sinal do celular em tempo real para calcular a distância entre eles.</a:t>
            </a:r>
            <a:endParaRPr/>
          </a:p>
          <a:p>
            <a:pPr indent="-272256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1111"/>
              <a:buFont typeface="Arial"/>
              <a:buAutoNum type="arabicPeriod"/>
            </a:pPr>
            <a:r>
              <a:rPr b="1" lang="pt-BR"/>
              <a:t>Limite de Segurança:</a:t>
            </a:r>
            <a:r>
              <a:rPr lang="pt-BR"/>
              <a:t> Se o cão se afasta e o sinal do celular enfraquece, ou se a conexão é perdida, um alerta sonoro é emitido.</a:t>
            </a:r>
            <a:endParaRPr/>
          </a:p>
          <a:p>
            <a:pPr indent="-272256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b="1" lang="pt-BR"/>
              <a:t>Alerta Automático:</a:t>
            </a:r>
            <a:r>
              <a:rPr lang="pt-BR"/>
              <a:t> O som da coleira avisa o cão de forma automática que ele está ultrapassando o limite de segurança, incentivando-o a voltar para perto do tutor.</a:t>
            </a:r>
            <a:endParaRPr sz="1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292850"/>
            <a:ext cx="41862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Nossa Solução: POR DENTRO</a:t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33455">
            <a:off x="7490439" y="1470849"/>
            <a:ext cx="1718450" cy="96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7814" y="7037"/>
            <a:ext cx="1817973" cy="137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26126">
            <a:off x="7559112" y="3894619"/>
            <a:ext cx="1273230" cy="96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63084">
            <a:off x="7977893" y="2758444"/>
            <a:ext cx="1046825" cy="104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4" name="Google Shape;114;p19"/>
          <p:cNvSpPr/>
          <p:nvPr/>
        </p:nvSpPr>
        <p:spPr>
          <a:xfrm>
            <a:off x="4710477" y="450300"/>
            <a:ext cx="2727900" cy="42429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119275" y="1093850"/>
            <a:ext cx="4452600" cy="40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sistema, construído em torno de um microcontrolador ESP32, opera como um dispositivo de proximidade. Ele executa uma varredura contínua de sinais Bluetooth Low Energy (BLE) para identificar e rastrear o smartphone do usuário.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Ao estabelecer a conexão com o dispositivo emparelhado, um LED é acionado, fornecendo um feedback visual imediato da comunicação. O microcontrolador então monitora e registra continuamente o RSSI (Indicador da Força do Sinal Recebido) do smartphone.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Os valores de RSSI são processados e convertidos em uma estimativa de distância. O sistema atua com base em dois critérios de disparo: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0037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Limite de Distância: Se a distância estimada exceder um limite pré-configurado.</a:t>
            </a:r>
            <a:endParaRPr/>
          </a:p>
          <a:p>
            <a:pPr indent="-300037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t/>
            </a:r>
            <a:endParaRPr/>
          </a:p>
          <a:p>
            <a:pPr indent="-300037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Perda de Sincronismo: Se o tempo desde o último sinal recebido ultrapassar o tempo máximo de espera permitido.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Em qualquer um desses cenários, o buzzer é ativado, servindo como um alerta sonoro para indicar a perda de proximidade.</a:t>
            </a:r>
            <a:endParaRPr/>
          </a:p>
        </p:txBody>
      </p:sp>
      <p:sp>
        <p:nvSpPr>
          <p:cNvPr id="116" name="Google Shape;116;p19"/>
          <p:cNvSpPr txBox="1"/>
          <p:nvPr/>
        </p:nvSpPr>
        <p:spPr>
          <a:xfrm>
            <a:off x="5322872" y="558050"/>
            <a:ext cx="142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Protótipo</a:t>
            </a:r>
            <a:endParaRPr b="1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 rotWithShape="1">
          <a:blip r:embed="rId7">
            <a:alphaModFix/>
          </a:blip>
          <a:srcRect b="0" l="20150" r="8421" t="29248"/>
          <a:stretch/>
        </p:blipFill>
        <p:spPr>
          <a:xfrm>
            <a:off x="4873181" y="1196188"/>
            <a:ext cx="2397451" cy="315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Porque utilizar o RSSI?</a:t>
            </a:r>
            <a:endParaRPr/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125075" y="1228675"/>
            <a:ext cx="6157500" cy="38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</a:t>
            </a:r>
            <a:r>
              <a:rPr b="1"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RSSI (Received Signal Strength Indicator)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é uma métrica que quantifica a potência do sinal de rádio recebido por um dispositivo sem fio. Em sistemas de comunicação Bluetooth, há uma correlação inversamente proporcional entre o valor do RSSI e a distância física entre os dispositivos: à medida que a distância aumenta, o valor do RSSI diminui.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Apesar dessa correlação, a precisão da medição do RSSI é suscetível a fatores ambientais que afetam a propagação do sinal. Entre os principais fatores de atenuação e imprecisão, destacam-se: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Atenuação por Obstáculos: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Paredes, estruturas físicas e corpos humanos absorvem e bloqueiam o sinal.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Multipercurso e Reflexão: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Sinais refletidos em superfícies causam interferência construtiva e destrutiva.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Interferência Eletromagnética: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Outros dispositivos sem fio no mesmo espectro podem degradar a qualidade do sinal.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aplicação do sistema </a:t>
            </a:r>
            <a:r>
              <a:rPr b="1"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AirLeash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em ambientes abertos, como parques e áreas de lazer, é particularmente viável e eficaz. Nesses locais, a ausência de obstáculos e a minimização dos efeitos de reflexão e interferência permitem uma correlação mais linear e confiável entre o RSSI e a distância, otimizando o desempenho do sistema.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124" name="Google Shape;12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6674" y="1488325"/>
            <a:ext cx="2834750" cy="2881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Pontos de melhoria</a:t>
            </a:r>
            <a:endParaRPr/>
          </a:p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Monitoramento Via Aplicativo:</a:t>
            </a:r>
            <a:r>
              <a:rPr lang="pt-BR"/>
              <a:t> Para total controle e tranquilidade, um aplicativo que apresente status da conexão, estimativa de distância, histórico de alertas, entre outros.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Durabilidade e Resistência:</a:t>
            </a:r>
            <a:r>
              <a:rPr lang="pt-BR"/>
              <a:t> Proteger o dispositivo contra fatores ambientais, como água, poeira e lama, para garantir o seu funcionamento em qualquer condição.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b="1" lang="pt-BR"/>
              <a:t>Monitoramento de Saúde:</a:t>
            </a:r>
            <a:r>
              <a:rPr lang="pt-BR"/>
              <a:t> Expandir o sistema para monitorar continuamente os padrões de comportamento do animal, detectando anomalias que possam indicar problemas de saúde.</a:t>
            </a:r>
            <a:endParaRPr/>
          </a:p>
        </p:txBody>
      </p:sp>
      <p:sp>
        <p:nvSpPr>
          <p:cNvPr id="132" name="Google Shape;13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